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f1d01af9b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g1f1d01af9b5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1d01af9b5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1d01af9b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f1d01af9b5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f1d01af9b5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f1d01af9b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f1d01af9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f1d01af9b5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f1d01af9b5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53"/>
        <p:cNvGrpSpPr/>
        <p:nvPr/>
      </p:nvGrpSpPr>
      <p:grpSpPr>
        <a:xfrm>
          <a:off x="0" y="0"/>
          <a:ext cx="0" cy="0"/>
          <a:chOff x="0" y="0"/>
          <a:chExt cx="0" cy="0"/>
        </a:xfrm>
      </p:grpSpPr>
      <p:sp>
        <p:nvSpPr>
          <p:cNvPr id="54" name="Google Shape;54;p13"/>
          <p:cNvSpPr txBox="1"/>
          <p:nvPr/>
        </p:nvSpPr>
        <p:spPr>
          <a:xfrm>
            <a:off x="2470650" y="291325"/>
            <a:ext cx="4202700" cy="4926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2000"/>
              </a:spcBef>
              <a:spcAft>
                <a:spcPts val="600"/>
              </a:spcAft>
              <a:buNone/>
            </a:pPr>
            <a:r>
              <a:rPr lang="en" sz="2000"/>
              <a:t>Deep Unsupervised Learning</a:t>
            </a:r>
            <a:endParaRPr sz="2000" b="0" i="0" u="none" strike="noStrike" cap="none">
              <a:solidFill>
                <a:srgbClr val="000000"/>
              </a:solidFill>
              <a:latin typeface="Arial"/>
              <a:ea typeface="Arial"/>
              <a:cs typeface="Arial"/>
              <a:sym typeface="Arial"/>
            </a:endParaRPr>
          </a:p>
        </p:txBody>
      </p:sp>
      <p:sp>
        <p:nvSpPr>
          <p:cNvPr id="55" name="Google Shape;55;p13"/>
          <p:cNvSpPr txBox="1"/>
          <p:nvPr/>
        </p:nvSpPr>
        <p:spPr>
          <a:xfrm>
            <a:off x="1277850" y="1193900"/>
            <a:ext cx="65883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rgbClr val="000000"/>
              </a:buClr>
              <a:buSzPts val="2600"/>
              <a:buFont typeface="Arial"/>
              <a:buNone/>
            </a:pPr>
            <a:r>
              <a:rPr lang="en" sz="2600" b="1">
                <a:solidFill>
                  <a:srgbClr val="202124"/>
                </a:solidFill>
                <a:highlight>
                  <a:schemeClr val="lt1"/>
                </a:highlight>
              </a:rPr>
              <a:t>Project Descriptions</a:t>
            </a:r>
            <a:endParaRPr sz="2600" b="1">
              <a:solidFill>
                <a:srgbClr val="202124"/>
              </a:solidFill>
              <a:highlight>
                <a:schemeClr val="lt1"/>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body" idx="1"/>
          </p:nvPr>
        </p:nvSpPr>
        <p:spPr>
          <a:xfrm>
            <a:off x="311700" y="581175"/>
            <a:ext cx="8520600" cy="39876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700"/>
              <a:t>The project grade counts for 30% of the total grade and it breaks down as follows:</a:t>
            </a:r>
            <a:endParaRPr sz="1700"/>
          </a:p>
          <a:p>
            <a:pPr marL="0" lvl="0" indent="0" algn="just" rtl="0">
              <a:spcBef>
                <a:spcPts val="0"/>
              </a:spcBef>
              <a:spcAft>
                <a:spcPts val="0"/>
              </a:spcAft>
              <a:buClr>
                <a:schemeClr val="dk1"/>
              </a:buClr>
              <a:buSzPts val="1100"/>
              <a:buFont typeface="Arial"/>
              <a:buNone/>
            </a:pPr>
            <a:endParaRPr sz="1700"/>
          </a:p>
          <a:p>
            <a:pPr marL="457200" lvl="0" indent="-336550" algn="just" rtl="0">
              <a:lnSpc>
                <a:spcPct val="115000"/>
              </a:lnSpc>
              <a:spcBef>
                <a:spcPts val="0"/>
              </a:spcBef>
              <a:spcAft>
                <a:spcPts val="0"/>
              </a:spcAft>
              <a:buSzPts val="1700"/>
              <a:buChar char="●"/>
            </a:pPr>
            <a:r>
              <a:rPr lang="en" sz="1700"/>
              <a:t>10% Quality of the code.</a:t>
            </a:r>
            <a:endParaRPr sz="1700"/>
          </a:p>
          <a:p>
            <a:pPr marL="457200" lvl="0" indent="-336550" algn="just" rtl="0">
              <a:lnSpc>
                <a:spcPct val="115000"/>
              </a:lnSpc>
              <a:spcBef>
                <a:spcPts val="1000"/>
              </a:spcBef>
              <a:spcAft>
                <a:spcPts val="0"/>
              </a:spcAft>
              <a:buSzPts val="1700"/>
              <a:buChar char="●"/>
            </a:pPr>
            <a:r>
              <a:rPr lang="en" sz="1700"/>
              <a:t>10% Quality of the report (i.e., clarity of the exposition, significance of the adopted methods, critical analysis of the results, and conclusion).</a:t>
            </a:r>
            <a:endParaRPr sz="1700"/>
          </a:p>
          <a:p>
            <a:pPr marL="457200" lvl="0" indent="-336550" algn="just" rtl="0">
              <a:lnSpc>
                <a:spcPct val="115000"/>
              </a:lnSpc>
              <a:spcBef>
                <a:spcPts val="1000"/>
              </a:spcBef>
              <a:spcAft>
                <a:spcPts val="0"/>
              </a:spcAft>
              <a:buSzPts val="1700"/>
              <a:buChar char="●"/>
            </a:pPr>
            <a:r>
              <a:rPr lang="en" sz="1700"/>
              <a:t>10% Quality of the oral presentation.</a:t>
            </a:r>
            <a:endParaRPr sz="1700"/>
          </a:p>
          <a:p>
            <a:pPr marL="457200" lvl="0" indent="-336550" algn="just" rtl="0">
              <a:lnSpc>
                <a:spcPct val="115000"/>
              </a:lnSpc>
              <a:spcBef>
                <a:spcPts val="1000"/>
              </a:spcBef>
              <a:spcAft>
                <a:spcPts val="0"/>
              </a:spcAft>
              <a:buSzPts val="1700"/>
              <a:buChar char="●"/>
            </a:pPr>
            <a:r>
              <a:rPr lang="en" sz="1700"/>
              <a:t>Group of upto 3 students.</a:t>
            </a:r>
            <a:endParaRPr sz="1700"/>
          </a:p>
          <a:p>
            <a:pPr marL="457200" lvl="0" indent="-336550" algn="just" rtl="0">
              <a:lnSpc>
                <a:spcPct val="115000"/>
              </a:lnSpc>
              <a:spcBef>
                <a:spcPts val="1000"/>
              </a:spcBef>
              <a:spcAft>
                <a:spcPts val="1000"/>
              </a:spcAft>
              <a:buSzPts val="1700"/>
              <a:buChar char="●"/>
            </a:pPr>
            <a:r>
              <a:rPr lang="en" sz="1700"/>
              <a:t>Free Gpus: Google Colab / Kaggle</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Recommendations</a:t>
            </a:r>
            <a:endParaRPr/>
          </a:p>
        </p:txBody>
      </p:sp>
      <p:sp>
        <p:nvSpPr>
          <p:cNvPr id="66" name="Google Shape;66;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Image generation</a:t>
            </a: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457200" lvl="0" indent="-342900" algn="l" rtl="0">
              <a:spcBef>
                <a:spcPts val="1200"/>
              </a:spcBef>
              <a:spcAft>
                <a:spcPts val="0"/>
              </a:spcAft>
              <a:buSzPts val="1800"/>
              <a:buChar char="-"/>
            </a:pPr>
            <a:r>
              <a:rPr lang="en" dirty="0"/>
              <a:t>Image Inpainting (Conditional image generation)</a:t>
            </a:r>
            <a:endParaRPr dirty="0"/>
          </a:p>
        </p:txBody>
      </p:sp>
      <p:pic>
        <p:nvPicPr>
          <p:cNvPr id="67" name="Google Shape;67;p15"/>
          <p:cNvPicPr preferRelativeResize="0"/>
          <p:nvPr/>
        </p:nvPicPr>
        <p:blipFill>
          <a:blip r:embed="rId3">
            <a:alphaModFix/>
          </a:blip>
          <a:stretch>
            <a:fillRect/>
          </a:stretch>
        </p:blipFill>
        <p:spPr>
          <a:xfrm>
            <a:off x="416494" y="1753241"/>
            <a:ext cx="1062050" cy="723908"/>
          </a:xfrm>
          <a:prstGeom prst="rect">
            <a:avLst/>
          </a:prstGeom>
          <a:noFill/>
          <a:ln>
            <a:noFill/>
          </a:ln>
        </p:spPr>
      </p:pic>
      <p:pic>
        <p:nvPicPr>
          <p:cNvPr id="68" name="Google Shape;68;p15"/>
          <p:cNvPicPr preferRelativeResize="0"/>
          <p:nvPr/>
        </p:nvPicPr>
        <p:blipFill>
          <a:blip r:embed="rId4">
            <a:alphaModFix/>
          </a:blip>
          <a:stretch>
            <a:fillRect/>
          </a:stretch>
        </p:blipFill>
        <p:spPr>
          <a:xfrm>
            <a:off x="2607443" y="1588813"/>
            <a:ext cx="926811" cy="1052785"/>
          </a:xfrm>
          <a:prstGeom prst="rect">
            <a:avLst/>
          </a:prstGeom>
          <a:noFill/>
          <a:ln>
            <a:noFill/>
          </a:ln>
        </p:spPr>
      </p:pic>
      <p:cxnSp>
        <p:nvCxnSpPr>
          <p:cNvPr id="69" name="Google Shape;69;p15"/>
          <p:cNvCxnSpPr>
            <a:stCxn id="67" idx="3"/>
            <a:endCxn id="68" idx="1"/>
          </p:cNvCxnSpPr>
          <p:nvPr/>
        </p:nvCxnSpPr>
        <p:spPr>
          <a:xfrm>
            <a:off x="1478544" y="2115196"/>
            <a:ext cx="1128900" cy="0"/>
          </a:xfrm>
          <a:prstGeom prst="straightConnector1">
            <a:avLst/>
          </a:prstGeom>
          <a:noFill/>
          <a:ln w="9525" cap="flat" cmpd="sng">
            <a:solidFill>
              <a:schemeClr val="dk2"/>
            </a:solidFill>
            <a:prstDash val="solid"/>
            <a:round/>
            <a:headEnd type="none" w="med" len="med"/>
            <a:tailEnd type="triangle" w="med" len="med"/>
          </a:ln>
        </p:spPr>
      </p:cxnSp>
      <p:pic>
        <p:nvPicPr>
          <p:cNvPr id="70" name="Google Shape;70;p15"/>
          <p:cNvPicPr preferRelativeResize="0"/>
          <p:nvPr/>
        </p:nvPicPr>
        <p:blipFill>
          <a:blip r:embed="rId4">
            <a:alphaModFix/>
          </a:blip>
          <a:stretch>
            <a:fillRect/>
          </a:stretch>
        </p:blipFill>
        <p:spPr>
          <a:xfrm>
            <a:off x="2607443" y="3592275"/>
            <a:ext cx="926811" cy="1052785"/>
          </a:xfrm>
          <a:prstGeom prst="rect">
            <a:avLst/>
          </a:prstGeom>
          <a:noFill/>
          <a:ln>
            <a:noFill/>
          </a:ln>
        </p:spPr>
      </p:pic>
      <p:pic>
        <p:nvPicPr>
          <p:cNvPr id="71" name="Google Shape;71;p15"/>
          <p:cNvPicPr preferRelativeResize="0"/>
          <p:nvPr/>
        </p:nvPicPr>
        <p:blipFill>
          <a:blip r:embed="rId4">
            <a:alphaModFix/>
          </a:blip>
          <a:stretch>
            <a:fillRect/>
          </a:stretch>
        </p:blipFill>
        <p:spPr>
          <a:xfrm>
            <a:off x="531968" y="3592288"/>
            <a:ext cx="926811" cy="1052785"/>
          </a:xfrm>
          <a:prstGeom prst="rect">
            <a:avLst/>
          </a:prstGeom>
          <a:noFill/>
          <a:ln>
            <a:noFill/>
          </a:ln>
        </p:spPr>
      </p:pic>
      <p:cxnSp>
        <p:nvCxnSpPr>
          <p:cNvPr id="72" name="Google Shape;72;p15"/>
          <p:cNvCxnSpPr>
            <a:stCxn id="71" idx="3"/>
            <a:endCxn id="70" idx="1"/>
          </p:cNvCxnSpPr>
          <p:nvPr/>
        </p:nvCxnSpPr>
        <p:spPr>
          <a:xfrm>
            <a:off x="1458779" y="4118680"/>
            <a:ext cx="1148700" cy="0"/>
          </a:xfrm>
          <a:prstGeom prst="straightConnector1">
            <a:avLst/>
          </a:prstGeom>
          <a:noFill/>
          <a:ln w="9525" cap="flat" cmpd="sng">
            <a:solidFill>
              <a:schemeClr val="dk2"/>
            </a:solidFill>
            <a:prstDash val="solid"/>
            <a:round/>
            <a:headEnd type="none" w="med" len="med"/>
            <a:tailEnd type="triangle" w="med" len="med"/>
          </a:ln>
        </p:spPr>
      </p:cxnSp>
      <p:sp>
        <p:nvSpPr>
          <p:cNvPr id="73" name="Google Shape;73;p15"/>
          <p:cNvSpPr/>
          <p:nvPr/>
        </p:nvSpPr>
        <p:spPr>
          <a:xfrm>
            <a:off x="714425" y="3816475"/>
            <a:ext cx="561900" cy="518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Recommendations</a:t>
            </a:r>
            <a:endParaRPr/>
          </a:p>
        </p:txBody>
      </p:sp>
      <p:sp>
        <p:nvSpPr>
          <p:cNvPr id="79" name="Google Shape;7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Unsupervised Anomaly detection</a:t>
            </a:r>
            <a:endParaRPr/>
          </a:p>
          <a:p>
            <a:pPr marL="457200" lvl="0" indent="0" algn="l" rtl="0">
              <a:spcBef>
                <a:spcPts val="1200"/>
              </a:spcBef>
              <a:spcAft>
                <a:spcPts val="0"/>
              </a:spcAft>
              <a:buNone/>
            </a:pPr>
            <a:endParaRPr/>
          </a:p>
          <a:p>
            <a:pPr marL="457200" lvl="0" indent="0" algn="l" rtl="0">
              <a:spcBef>
                <a:spcPts val="1200"/>
              </a:spcBef>
              <a:spcAft>
                <a:spcPts val="0"/>
              </a:spcAft>
              <a:buNone/>
            </a:pPr>
            <a:endParaRPr/>
          </a:p>
          <a:p>
            <a:pPr marL="457200" lvl="0" indent="0" algn="l" rtl="0">
              <a:spcBef>
                <a:spcPts val="1200"/>
              </a:spcBef>
              <a:spcAft>
                <a:spcPts val="0"/>
              </a:spcAft>
              <a:buNone/>
            </a:pPr>
            <a:endParaRPr/>
          </a:p>
          <a:p>
            <a:pPr marL="457200" lvl="0" indent="0" algn="l" rtl="0">
              <a:spcBef>
                <a:spcPts val="1200"/>
              </a:spcBef>
              <a:spcAft>
                <a:spcPts val="0"/>
              </a:spcAft>
              <a:buNone/>
            </a:pPr>
            <a:endParaRPr/>
          </a:p>
          <a:p>
            <a:pPr marL="457200" lvl="0" indent="-342900" algn="l" rtl="0">
              <a:spcBef>
                <a:spcPts val="1200"/>
              </a:spcBef>
              <a:spcAft>
                <a:spcPts val="0"/>
              </a:spcAft>
              <a:buSzPts val="1800"/>
              <a:buChar char="-"/>
            </a:pPr>
            <a:r>
              <a:rPr lang="en"/>
              <a:t>Define your own project (after my approval)</a:t>
            </a:r>
            <a:endParaRPr/>
          </a:p>
        </p:txBody>
      </p:sp>
      <p:pic>
        <p:nvPicPr>
          <p:cNvPr id="80" name="Google Shape;80;p16"/>
          <p:cNvPicPr preferRelativeResize="0"/>
          <p:nvPr/>
        </p:nvPicPr>
        <p:blipFill>
          <a:blip r:embed="rId3">
            <a:alphaModFix/>
          </a:blip>
          <a:stretch>
            <a:fillRect/>
          </a:stretch>
        </p:blipFill>
        <p:spPr>
          <a:xfrm>
            <a:off x="652926" y="2028025"/>
            <a:ext cx="1830476" cy="1210799"/>
          </a:xfrm>
          <a:prstGeom prst="rect">
            <a:avLst/>
          </a:prstGeom>
          <a:noFill/>
          <a:ln>
            <a:noFill/>
          </a:ln>
        </p:spPr>
      </p:pic>
      <p:pic>
        <p:nvPicPr>
          <p:cNvPr id="81" name="Google Shape;81;p16"/>
          <p:cNvPicPr preferRelativeResize="0"/>
          <p:nvPr/>
        </p:nvPicPr>
        <p:blipFill>
          <a:blip r:embed="rId4">
            <a:alphaModFix/>
          </a:blip>
          <a:stretch>
            <a:fillRect/>
          </a:stretch>
        </p:blipFill>
        <p:spPr>
          <a:xfrm>
            <a:off x="4058725" y="1977825"/>
            <a:ext cx="1289349" cy="1311199"/>
          </a:xfrm>
          <a:prstGeom prst="rect">
            <a:avLst/>
          </a:prstGeom>
          <a:noFill/>
          <a:ln>
            <a:noFill/>
          </a:ln>
        </p:spPr>
      </p:pic>
      <p:sp>
        <p:nvSpPr>
          <p:cNvPr id="82" name="Google Shape;82;p16"/>
          <p:cNvSpPr txBox="1"/>
          <p:nvPr/>
        </p:nvSpPr>
        <p:spPr>
          <a:xfrm>
            <a:off x="969963" y="1638225"/>
            <a:ext cx="1196400" cy="19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93C47D"/>
                </a:solidFill>
              </a:rPr>
              <a:t>Normal</a:t>
            </a:r>
            <a:endParaRPr b="1">
              <a:solidFill>
                <a:srgbClr val="93C47D"/>
              </a:solidFill>
            </a:endParaRPr>
          </a:p>
        </p:txBody>
      </p:sp>
      <p:sp>
        <p:nvSpPr>
          <p:cNvPr id="83" name="Google Shape;83;p16"/>
          <p:cNvSpPr txBox="1"/>
          <p:nvPr/>
        </p:nvSpPr>
        <p:spPr>
          <a:xfrm>
            <a:off x="4058713" y="1638225"/>
            <a:ext cx="1196400" cy="19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93C47D"/>
                </a:solidFill>
              </a:rPr>
              <a:t>Anomaly</a:t>
            </a:r>
            <a:endParaRPr b="1">
              <a:solidFill>
                <a:srgbClr val="93C47D"/>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Implementations</a:t>
            </a:r>
            <a:endParaRPr/>
          </a:p>
        </p:txBody>
      </p:sp>
      <p:sp>
        <p:nvSpPr>
          <p:cNvPr id="89" name="Google Shape;8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You have to implement at least 3 models:</a:t>
            </a:r>
            <a:endParaRPr/>
          </a:p>
          <a:p>
            <a:pPr marL="457200" lvl="0" indent="-342900" algn="l" rtl="0">
              <a:spcBef>
                <a:spcPts val="1200"/>
              </a:spcBef>
              <a:spcAft>
                <a:spcPts val="0"/>
              </a:spcAft>
              <a:buSzPts val="1800"/>
              <a:buChar char="-"/>
            </a:pPr>
            <a:r>
              <a:rPr lang="en"/>
              <a:t>GANs</a:t>
            </a:r>
            <a:endParaRPr/>
          </a:p>
          <a:p>
            <a:pPr marL="457200" lvl="0" indent="-342900" algn="l" rtl="0">
              <a:spcBef>
                <a:spcPts val="0"/>
              </a:spcBef>
              <a:spcAft>
                <a:spcPts val="0"/>
              </a:spcAft>
              <a:buSzPts val="1800"/>
              <a:buChar char="-"/>
            </a:pPr>
            <a:r>
              <a:rPr lang="en"/>
              <a:t>VAEs</a:t>
            </a:r>
            <a:endParaRPr/>
          </a:p>
          <a:p>
            <a:pPr marL="457200" lvl="0" indent="-342900" algn="l" rtl="0">
              <a:spcBef>
                <a:spcPts val="0"/>
              </a:spcBef>
              <a:spcAft>
                <a:spcPts val="0"/>
              </a:spcAft>
              <a:buSzPts val="1800"/>
              <a:buChar char="-"/>
            </a:pPr>
            <a:r>
              <a:rPr lang="en"/>
              <a:t>AE/GMM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E7526B4-D468-2985-2348-CEBF028287F1}"/>
              </a:ext>
            </a:extLst>
          </p:cNvPr>
          <p:cNvSpPr txBox="1"/>
          <p:nvPr/>
        </p:nvSpPr>
        <p:spPr>
          <a:xfrm>
            <a:off x="152400" y="331121"/>
            <a:ext cx="8601307" cy="4293483"/>
          </a:xfrm>
          <a:prstGeom prst="rect">
            <a:avLst/>
          </a:prstGeom>
          <a:noFill/>
        </p:spPr>
        <p:txBody>
          <a:bodyPr wrap="square">
            <a:spAutoFit/>
          </a:bodyPr>
          <a:lstStyle/>
          <a:p>
            <a:r>
              <a:rPr lang="en-CA" sz="700" dirty="0"/>
              <a:t>1. **Image Inpainting with GANs:**</a:t>
            </a:r>
          </a:p>
          <a:p>
            <a:r>
              <a:rPr lang="en-CA" sz="700" dirty="0"/>
              <a:t>   - Implement a GAN-based model for image inpainting using the Fashion MNIST dataset.</a:t>
            </a:r>
          </a:p>
          <a:p>
            <a:r>
              <a:rPr lang="en-CA" sz="700" dirty="0"/>
              <a:t>   - Train the generator to fill in missing parts of images while the discriminator distinguishes between real and generated images.</a:t>
            </a:r>
          </a:p>
          <a:p>
            <a:r>
              <a:rPr lang="en-CA" sz="700" dirty="0"/>
              <a:t>   - Experiment with different loss functions and architectures to improve the inpainting quality.</a:t>
            </a:r>
          </a:p>
          <a:p>
            <a:r>
              <a:rPr lang="en-CA" sz="700" dirty="0"/>
              <a:t>   - Evaluate the model's performance using metrics like PSNR (Peak Signal-to-Noise Ratio) and SSIM (Structural Similarity Index).</a:t>
            </a:r>
          </a:p>
          <a:p>
            <a:endParaRPr lang="en-CA" sz="700" dirty="0"/>
          </a:p>
          <a:p>
            <a:r>
              <a:rPr lang="en-CA" sz="700" dirty="0"/>
              <a:t>2. **Conditional Image Generation with GANs:**</a:t>
            </a:r>
          </a:p>
          <a:p>
            <a:r>
              <a:rPr lang="en-CA" sz="700" dirty="0"/>
              <a:t>   - Extend the basic GAN architecture to a conditional setting where you conditionally generate images based on specific labels or attributes.</a:t>
            </a:r>
          </a:p>
          <a:p>
            <a:r>
              <a:rPr lang="en-CA" sz="700" dirty="0"/>
              <a:t>   - Utilize Fashion MNIST labels (e.g., T-shirt/top, trouser, pullover, etc.) as conditioning information to generate images of specific clothing types.</a:t>
            </a:r>
          </a:p>
          <a:p>
            <a:r>
              <a:rPr lang="en-CA" sz="700" dirty="0"/>
              <a:t>   - Implement techniques like Conditional GANs (CGANs) or Auxiliary Classifier GANs (ACGANs) for conditional image generation.</a:t>
            </a:r>
          </a:p>
          <a:p>
            <a:r>
              <a:rPr lang="en-CA" sz="700" dirty="0"/>
              <a:t>   - Evaluate the model's ability to generate realistic images corresponding to specific labels.</a:t>
            </a:r>
          </a:p>
          <a:p>
            <a:endParaRPr lang="en-CA" sz="700" dirty="0"/>
          </a:p>
          <a:p>
            <a:r>
              <a:rPr lang="en-CA" sz="700" dirty="0"/>
              <a:t>3. **Variational Autoencoder (VAE) for Fashion MNIST:**</a:t>
            </a:r>
          </a:p>
          <a:p>
            <a:r>
              <a:rPr lang="en-CA" sz="700" dirty="0"/>
              <a:t>   - Develop a VAE architecture to learn a latent representation of Fashion MNIST images.</a:t>
            </a:r>
          </a:p>
          <a:p>
            <a:r>
              <a:rPr lang="en-CA" sz="700" dirty="0"/>
              <a:t>   - Train the VAE to generate realistic images while simultaneously learning a continuous and interpretable latent space.</a:t>
            </a:r>
          </a:p>
          <a:p>
            <a:r>
              <a:rPr lang="en-CA" sz="700" dirty="0"/>
              <a:t>   - Implement techniques like β-VAE or </a:t>
            </a:r>
            <a:r>
              <a:rPr lang="en-CA" sz="700" dirty="0" err="1"/>
              <a:t>InfoVAE</a:t>
            </a:r>
            <a:r>
              <a:rPr lang="en-CA" sz="700" dirty="0"/>
              <a:t> to control the disentanglement of latent factors.</a:t>
            </a:r>
          </a:p>
          <a:p>
            <a:r>
              <a:rPr lang="en-CA" sz="700" dirty="0"/>
              <a:t>   - Experiment with different latent space interpolations to explore the learned representation's continuity and diversity.</a:t>
            </a:r>
          </a:p>
          <a:p>
            <a:endParaRPr lang="en-CA" sz="700" dirty="0"/>
          </a:p>
          <a:p>
            <a:r>
              <a:rPr lang="en-CA" sz="700" dirty="0"/>
              <a:t>4. **Conditional Variational Autoencoder (CVAE):**</a:t>
            </a:r>
          </a:p>
          <a:p>
            <a:r>
              <a:rPr lang="en-CA" sz="700" dirty="0"/>
              <a:t>   - Extend the VAE architecture to a conditional setting where you conditionally generate images based on specific labels or attributes.</a:t>
            </a:r>
          </a:p>
          <a:p>
            <a:r>
              <a:rPr lang="en-CA" sz="700" dirty="0"/>
              <a:t>   - Incorporate Fashion MNIST labels as conditional information to generate images of desired clothing types.</a:t>
            </a:r>
          </a:p>
          <a:p>
            <a:r>
              <a:rPr lang="en-CA" sz="700" dirty="0"/>
              <a:t>   - Implement techniques like Conditional VAE (CVAE) or Conditional Variational Autoencoder with Adversarial Learning (CVAE-GAN).</a:t>
            </a:r>
          </a:p>
          <a:p>
            <a:r>
              <a:rPr lang="en-CA" sz="700" dirty="0"/>
              <a:t>   - Evaluate the model's performance in generating realistic and diverse images conditioned on specific labels.</a:t>
            </a:r>
          </a:p>
          <a:p>
            <a:endParaRPr lang="en-CA" sz="700" dirty="0"/>
          </a:p>
          <a:p>
            <a:r>
              <a:rPr lang="en-CA" sz="700" dirty="0"/>
              <a:t>5. **Semi-supervised Learning with VAE-GANs:**</a:t>
            </a:r>
          </a:p>
          <a:p>
            <a:r>
              <a:rPr lang="en-CA" sz="700" dirty="0"/>
              <a:t>   - Combine VAE and GAN architectures to perform semi-supervised learning on the Fashion MNIST dataset.</a:t>
            </a:r>
          </a:p>
          <a:p>
            <a:r>
              <a:rPr lang="en-CA" sz="700" dirty="0"/>
              <a:t>   - Utilize labeled and unlabeled data to simultaneously learn a latent representation and generate realistic images.</a:t>
            </a:r>
          </a:p>
          <a:p>
            <a:r>
              <a:rPr lang="en-CA" sz="700" dirty="0"/>
              <a:t>   - Implement techniques like the Adversarial Variational Bayes (AVB) framework for joint learning with labeled and unlabeled data.</a:t>
            </a:r>
          </a:p>
          <a:p>
            <a:r>
              <a:rPr lang="en-CA" sz="700" dirty="0"/>
              <a:t>   - Evaluate the model's performance in leveraging unlabeled data to improve classification accuracy and image generation quality.</a:t>
            </a:r>
          </a:p>
          <a:p>
            <a:endParaRPr lang="en-CA" sz="700" dirty="0"/>
          </a:p>
          <a:p>
            <a:r>
              <a:rPr lang="en-CA" sz="700" dirty="0"/>
              <a:t>6. **Style Transfer with GANs:**</a:t>
            </a:r>
          </a:p>
          <a:p>
            <a:r>
              <a:rPr lang="en-CA" sz="700" dirty="0"/>
              <a:t>   - Explore style transfer techniques using GAN architectures with the Fashion MNIST dataset.</a:t>
            </a:r>
          </a:p>
          <a:p>
            <a:r>
              <a:rPr lang="en-CA" sz="700" dirty="0"/>
              <a:t>   - Train the model to transfer the style of one fashion category to another while preserving the structure and content.</a:t>
            </a:r>
          </a:p>
          <a:p>
            <a:r>
              <a:rPr lang="en-CA" sz="700" dirty="0"/>
              <a:t>   - Implement techniques like </a:t>
            </a:r>
            <a:r>
              <a:rPr lang="en-CA" sz="700" dirty="0" err="1"/>
              <a:t>CycleGAN</a:t>
            </a:r>
            <a:r>
              <a:rPr lang="en-CA" sz="700" dirty="0"/>
              <a:t> or </a:t>
            </a:r>
            <a:r>
              <a:rPr lang="en-CA" sz="700" dirty="0" err="1"/>
              <a:t>StarGAN</a:t>
            </a:r>
            <a:r>
              <a:rPr lang="en-CA" sz="700" dirty="0"/>
              <a:t> for unsupervised or multi-domain style transfer.</a:t>
            </a:r>
          </a:p>
          <a:p>
            <a:r>
              <a:rPr lang="en-CA" sz="700" dirty="0"/>
              <a:t>   - Evaluate the model's ability to generate stylistically transformed images while maintaining realism and coherence.</a:t>
            </a:r>
          </a:p>
          <a:p>
            <a:endParaRPr lang="en-CA" sz="700" dirty="0"/>
          </a:p>
          <a:p>
            <a:r>
              <a:rPr lang="en-CA" sz="700" dirty="0"/>
              <a:t>These project ideas provide a starting point for leveraging the Fashion MNIST dataset with </a:t>
            </a:r>
            <a:r>
              <a:rPr lang="en-CA" sz="700" dirty="0" err="1"/>
              <a:t>PyTorch</a:t>
            </a:r>
            <a:r>
              <a:rPr lang="en-CA" sz="700" dirty="0"/>
              <a:t> to explore various aspects of deep learning, including image inpainting, conditional image generation, and representation learning. Depending on your interests and expertise, you can further customize these projects or combine different techniques to achieve more advanced results.</a:t>
            </a:r>
          </a:p>
        </p:txBody>
      </p:sp>
    </p:spTree>
    <p:extLst>
      <p:ext uri="{BB962C8B-B14F-4D97-AF65-F5344CB8AC3E}">
        <p14:creationId xmlns:p14="http://schemas.microsoft.com/office/powerpoint/2010/main" val="2837063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73D8D66-3B7B-9ACB-9053-23F42BA13F95}"/>
              </a:ext>
            </a:extLst>
          </p:cNvPr>
          <p:cNvSpPr txBox="1"/>
          <p:nvPr/>
        </p:nvSpPr>
        <p:spPr>
          <a:xfrm>
            <a:off x="329184" y="358247"/>
            <a:ext cx="8485632" cy="4662815"/>
          </a:xfrm>
          <a:prstGeom prst="rect">
            <a:avLst/>
          </a:prstGeom>
          <a:noFill/>
        </p:spPr>
        <p:txBody>
          <a:bodyPr wrap="square">
            <a:spAutoFit/>
          </a:bodyPr>
          <a:lstStyle/>
          <a:p>
            <a:r>
              <a:rPr lang="en-CA" sz="900" dirty="0"/>
              <a:t>1. **Autoencoder-based Image Inpainting:**</a:t>
            </a:r>
          </a:p>
          <a:p>
            <a:r>
              <a:rPr lang="en-CA" sz="900" dirty="0"/>
              <a:t>   - Incorporate an autoencoder architecture for image inpainting alongside the GAN model.</a:t>
            </a:r>
          </a:p>
          <a:p>
            <a:r>
              <a:rPr lang="en-CA" sz="900" dirty="0"/>
              <a:t>   - Train the autoencoder to learn a compact representation of input images and reconstruct them accurately.</a:t>
            </a:r>
          </a:p>
          <a:p>
            <a:r>
              <a:rPr lang="en-CA" sz="900" dirty="0"/>
              <a:t>   - Combine the autoencoder's reconstruction loss with the GAN's adversarial loss to improve the inpainting quality.</a:t>
            </a:r>
          </a:p>
          <a:p>
            <a:r>
              <a:rPr lang="en-CA" sz="900" dirty="0"/>
              <a:t>   - Experiment with different bottleneck sizes and reconstruction loss functions (e.g., MSE, SSIM) to optimize the inpainting process.</a:t>
            </a:r>
          </a:p>
          <a:p>
            <a:endParaRPr lang="en-CA" sz="900" dirty="0"/>
          </a:p>
          <a:p>
            <a:r>
              <a:rPr lang="en-CA" sz="900" dirty="0"/>
              <a:t>2. **Conditional Variational Autoencoder (CVAE) with GMM Prior:**</a:t>
            </a:r>
          </a:p>
          <a:p>
            <a:r>
              <a:rPr lang="en-CA" sz="900" dirty="0"/>
              <a:t>   - Extend the conditional VAE (CVAE) architecture to include a Gaussian Mixture Model (GMM) prior over the latent space.</a:t>
            </a:r>
          </a:p>
          <a:p>
            <a:r>
              <a:rPr lang="en-CA" sz="900" dirty="0"/>
              <a:t>   - Incorporate Fashion MNIST labels as conditional information and model the latent space using a mixture of Gaussian distributions.</a:t>
            </a:r>
          </a:p>
          <a:p>
            <a:r>
              <a:rPr lang="en-CA" sz="900" dirty="0"/>
              <a:t>   - Train the model to generate realistic images conditioned on specific labels while sampling latent variables from the GMM prior.</a:t>
            </a:r>
          </a:p>
          <a:p>
            <a:r>
              <a:rPr lang="en-CA" sz="900" dirty="0"/>
              <a:t>   - Explore techniques like mixture density networks (MDNs) to parameterize the output distribution of the generator conditioned on the latent variables sampled from the GMM prior.</a:t>
            </a:r>
          </a:p>
          <a:p>
            <a:endParaRPr lang="en-CA" sz="900" dirty="0"/>
          </a:p>
          <a:p>
            <a:r>
              <a:rPr lang="en-CA" sz="900" dirty="0"/>
              <a:t>3. **Unsupervised Clustering with GMM:**</a:t>
            </a:r>
          </a:p>
          <a:p>
            <a:r>
              <a:rPr lang="en-CA" sz="900" dirty="0"/>
              <a:t>   - Utilize GMMs for unsupervised clustering of Fashion MNIST images into distinct categories.</a:t>
            </a:r>
          </a:p>
          <a:p>
            <a:r>
              <a:rPr lang="en-CA" sz="900" dirty="0"/>
              <a:t>   - Train the GMM model to learn the underlying distribution of images in the latent space.</a:t>
            </a:r>
          </a:p>
          <a:p>
            <a:r>
              <a:rPr lang="en-CA" sz="900" dirty="0"/>
              <a:t>   - Use the learned GMM to cluster images based on their latent representations.</a:t>
            </a:r>
          </a:p>
          <a:p>
            <a:r>
              <a:rPr lang="en-CA" sz="900" dirty="0"/>
              <a:t>   - Evaluate the clustering performance using metrics like silhouette score or purity and visualize the clusters to understand the learned representations.</a:t>
            </a:r>
          </a:p>
          <a:p>
            <a:endParaRPr lang="en-CA" sz="900" dirty="0"/>
          </a:p>
          <a:p>
            <a:r>
              <a:rPr lang="en-CA" sz="900" dirty="0"/>
              <a:t>4. **Hybrid Model: VAE-GAN with GMM Regularization:**</a:t>
            </a:r>
          </a:p>
          <a:p>
            <a:r>
              <a:rPr lang="en-CA" sz="900" dirty="0"/>
              <a:t>   - Develop a hybrid model that combines VAE-GAN architecture for image generation with GMM regularization.</a:t>
            </a:r>
          </a:p>
          <a:p>
            <a:r>
              <a:rPr lang="en-CA" sz="900" dirty="0"/>
              <a:t>   - Train the VAE-GAN to generate realistic images while learning a latent representation.</a:t>
            </a:r>
          </a:p>
          <a:p>
            <a:r>
              <a:rPr lang="en-CA" sz="900" dirty="0"/>
              <a:t>   - Regularize the latent space using a GMM prior to encourage disentanglement and improve the diversity of generated images.</a:t>
            </a:r>
          </a:p>
          <a:p>
            <a:r>
              <a:rPr lang="en-CA" sz="900" dirty="0"/>
              <a:t>   - Experiment with different regularization strengths and trade-offs between reconstruction, adversarial, and GMM regularization losses.</a:t>
            </a:r>
          </a:p>
          <a:p>
            <a:endParaRPr lang="en-CA" sz="900" dirty="0"/>
          </a:p>
          <a:p>
            <a:r>
              <a:rPr lang="en-CA" sz="900" dirty="0"/>
              <a:t>5. **Style Transfer with AE and GMM:**</a:t>
            </a:r>
          </a:p>
          <a:p>
            <a:r>
              <a:rPr lang="en-CA" sz="900" dirty="0"/>
              <a:t>   - Explore style transfer techniques by incorporating an autoencoder architecture alongside GMM.</a:t>
            </a:r>
          </a:p>
          <a:p>
            <a:r>
              <a:rPr lang="en-CA" sz="900" dirty="0"/>
              <a:t>   - Use the autoencoder to extract content features from input images and GMM to model style distributions.</a:t>
            </a:r>
          </a:p>
          <a:p>
            <a:r>
              <a:rPr lang="en-CA" sz="900" dirty="0"/>
              <a:t>   - Transfer style by matching the style distributions between different fashion categories while preserving content features.</a:t>
            </a:r>
          </a:p>
          <a:p>
            <a:r>
              <a:rPr lang="en-CA" sz="900" dirty="0"/>
              <a:t>   - Experiment with different reconstruction and style loss functions to achieve visually appealing style transfer results.</a:t>
            </a:r>
          </a:p>
          <a:p>
            <a:endParaRPr lang="en-CA" sz="900" dirty="0"/>
          </a:p>
          <a:p>
            <a:r>
              <a:rPr lang="en-CA" sz="900" dirty="0"/>
              <a:t>These additions not only diversify the techniques used but also offer opportunities to explore the synergy between different deep learning approaches such as autoencoders, GANs, VAEs, and Gaussian Mixture Models.</a:t>
            </a:r>
          </a:p>
        </p:txBody>
      </p:sp>
    </p:spTree>
    <p:extLst>
      <p:ext uri="{BB962C8B-B14F-4D97-AF65-F5344CB8AC3E}">
        <p14:creationId xmlns:p14="http://schemas.microsoft.com/office/powerpoint/2010/main" val="29971519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1158</Words>
  <Application>Microsoft Office PowerPoint</Application>
  <PresentationFormat>On-screen Show (16:9)</PresentationFormat>
  <Paragraphs>97</Paragraphs>
  <Slides>7</Slides>
  <Notes>5</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7</vt:i4>
      </vt:variant>
    </vt:vector>
  </HeadingPairs>
  <TitlesOfParts>
    <vt:vector size="9" baseType="lpstr">
      <vt:lpstr>Arial</vt:lpstr>
      <vt:lpstr>Simple Light</vt:lpstr>
      <vt:lpstr>PowerPoint Presentation</vt:lpstr>
      <vt:lpstr>PowerPoint Presentation</vt:lpstr>
      <vt:lpstr>Recommendations</vt:lpstr>
      <vt:lpstr>Recommendations</vt:lpstr>
      <vt:lpstr>Implementations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Claudio Luiz Oliveira Sasseron</cp:lastModifiedBy>
  <cp:revision>1</cp:revision>
  <dcterms:modified xsi:type="dcterms:W3CDTF">2024-03-28T13:46:42Z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dde0556-1f76-452e-9e94-03158f226e4e_Enabled">
    <vt:lpwstr>true</vt:lpwstr>
  </property>
  <property fmtid="{D5CDD505-2E9C-101B-9397-08002B2CF9AE}" pid="3" name="MSIP_Label_cdde0556-1f76-452e-9e94-03158f226e4e_SetDate">
    <vt:lpwstr>2024-03-28T12:59:37Z</vt:lpwstr>
  </property>
  <property fmtid="{D5CDD505-2E9C-101B-9397-08002B2CF9AE}" pid="4" name="MSIP_Label_cdde0556-1f76-452e-9e94-03158f226e4e_Method">
    <vt:lpwstr>Standard</vt:lpwstr>
  </property>
  <property fmtid="{D5CDD505-2E9C-101B-9397-08002B2CF9AE}" pid="5" name="MSIP_Label_cdde0556-1f76-452e-9e94-03158f226e4e_Name">
    <vt:lpwstr>Private</vt:lpwstr>
  </property>
  <property fmtid="{D5CDD505-2E9C-101B-9397-08002B2CF9AE}" pid="6" name="MSIP_Label_cdde0556-1f76-452e-9e94-03158f226e4e_SiteId">
    <vt:lpwstr>7015a19d-0dbb-4c31-8709-253cf07f631f</vt:lpwstr>
  </property>
  <property fmtid="{D5CDD505-2E9C-101B-9397-08002B2CF9AE}" pid="7" name="MSIP_Label_cdde0556-1f76-452e-9e94-03158f226e4e_ActionId">
    <vt:lpwstr>2aec2944-eb36-4fab-b968-be210654ff7d</vt:lpwstr>
  </property>
  <property fmtid="{D5CDD505-2E9C-101B-9397-08002B2CF9AE}" pid="8" name="MSIP_Label_cdde0556-1f76-452e-9e94-03158f226e4e_ContentBits">
    <vt:lpwstr>0</vt:lpwstr>
  </property>
</Properties>
</file>

<file path=docProps/thumbnail.jpeg>
</file>